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24113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721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31212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3602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01812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60324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885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64365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143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8423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2151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118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255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9678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7586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7073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271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49342-F9DA-436E-82BA-AC8CD95EDCFE}" type="datetimeFigureOut">
              <a:rPr lang="fa-IR" smtClean="0"/>
              <a:t>08/05/1443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B4EC-77C4-4D83-A3C6-9E8EF813DAEB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23054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25B5-4C04-439F-9BE0-E693FC2EF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534927"/>
            <a:ext cx="8144134" cy="1373070"/>
          </a:xfrm>
        </p:spPr>
        <p:txBody>
          <a:bodyPr/>
          <a:lstStyle/>
          <a:p>
            <a:pPr algn="ctr"/>
            <a:r>
              <a:rPr lang="fa-IR" dirty="0">
                <a:cs typeface="2  Elham" panose="00000400000000000000" pitchFamily="2" charset="-78"/>
              </a:rPr>
              <a:t>قدرت و استقامت عضلانی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4B3F29-27A5-44E8-9149-97C1344DF8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>
                <a:cs typeface="B Mehr" panose="00000700000000000000" pitchFamily="2" charset="-78"/>
              </a:rPr>
              <a:t>زیر نظر: </a:t>
            </a:r>
          </a:p>
          <a:p>
            <a:pPr algn="ctr"/>
            <a:r>
              <a:rPr lang="fa-IR" dirty="0">
                <a:cs typeface="B Mehr" panose="00000700000000000000" pitchFamily="2" charset="-78"/>
              </a:rPr>
              <a:t>تهیه کننده 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05740-749A-41E3-A2D0-0979C4887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43885" y1="24309" x2="63669" y2="40884"/>
                        <a14:backgroundMark x1="63669" y1="40884" x2="63309" y2="73481"/>
                        <a14:backgroundMark x1="63309" y1="73481" x2="52878" y2="71271"/>
                        <a14:backgroundMark x1="52878" y1="71271" x2="41727" y2="79006"/>
                        <a14:backgroundMark x1="41727" y1="79006" x2="29496" y2="80110"/>
                        <a14:backgroundMark x1="48921" y1="46961" x2="39209" y2="58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140" y="3229667"/>
            <a:ext cx="4661452" cy="3464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1C403-20F6-42D6-85F0-9DAD86372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2067">
            <a:off x="9249150" y="323437"/>
            <a:ext cx="1898374" cy="193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70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07E6AC-C63E-4877-9EA3-BA3F7E33EAD1}"/>
              </a:ext>
            </a:extLst>
          </p:cNvPr>
          <p:cNvSpPr txBox="1"/>
          <p:nvPr/>
        </p:nvSpPr>
        <p:spPr>
          <a:xfrm>
            <a:off x="5381295" y="2417379"/>
            <a:ext cx="618008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dirty="0">
                <a:solidFill>
                  <a:srgbClr val="FFC000"/>
                </a:solidFill>
                <a:cs typeface="B Mehr" panose="00000700000000000000" pitchFamily="2" charset="-78"/>
              </a:rPr>
              <a:t>نکته سوم: </a:t>
            </a:r>
            <a:r>
              <a:rPr lang="fa-IR" dirty="0">
                <a:cs typeface="B Mehr" panose="00000700000000000000" pitchFamily="2" charset="-78"/>
              </a:rPr>
              <a:t>تکرار و نوبت تمرین است . منظور این است که فرض کنیم فردی همان حرکت پرس ســینه را می خواهد در برنامه خود قرار دهد . برای این کار حرکت باید 6 – 8 تکرار و ســه نوبت انجام شــود . حال اگر این عمل ســه جلسه در هفته صورت گیرد،انجام حرکت پرس ســینه برای یک هفته طبق برنامه ، درست انجام شده است .</a:t>
            </a:r>
          </a:p>
          <a:p>
            <a:pPr algn="r"/>
            <a:r>
              <a:rPr lang="fa-IR" dirty="0">
                <a:cs typeface="B Mehr" panose="00000700000000000000" pitchFamily="2" charset="-78"/>
              </a:rPr>
              <a:t> </a:t>
            </a:r>
          </a:p>
          <a:p>
            <a:pPr algn="r"/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نکته چهارم:</a:t>
            </a:r>
            <a:r>
              <a:rPr lang="fa-IR" dirty="0">
                <a:cs typeface="B Mehr" panose="00000700000000000000" pitchFamily="2" charset="-78"/>
              </a:rPr>
              <a:t> افزایش قدرت ، مستلزم اجرای مکرر حرکات طی چند هفته است . اگر قرار است که تغییری در قدرت عضله ایجاد شود ، تعداد هفته های مورد نظر باید طبق برنامه انجام شود 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EF81E8-381F-470E-8CE1-11C1098CA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7323">
            <a:off x="735725" y="2522393"/>
            <a:ext cx="4256690" cy="39939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56AEE58-C3A5-413E-8FB6-3B8C15A4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Elham" panose="00000400000000000000" pitchFamily="2" charset="-78"/>
              </a:rPr>
              <a:t>چند نکته در باره تمرينات مقاومتی</a:t>
            </a:r>
          </a:p>
        </p:txBody>
      </p:sp>
    </p:spTree>
    <p:extLst>
      <p:ext uri="{BB962C8B-B14F-4D97-AF65-F5344CB8AC3E}">
        <p14:creationId xmlns:p14="http://schemas.microsoft.com/office/powerpoint/2010/main" val="330226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C82629-5E08-4483-8D0C-926A3E534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5400" dirty="0">
                <a:cs typeface="2  Elham" panose="00000400000000000000" pitchFamily="2" charset="-78"/>
              </a:rPr>
              <a:t>ممنون از توجه شما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60C9C3-CF76-4708-ABFC-3559DB459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406" y="518127"/>
            <a:ext cx="5962650" cy="3971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122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9109F-4922-4EDC-BE7C-F6F2481B4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Jadid" panose="00000700000000000000" pitchFamily="2" charset="-78"/>
              </a:rPr>
              <a:t>تعريف قدرت و استقامت عضلانی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0DF14-5846-4DE7-88B9-3267AA306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716" y="2358312"/>
            <a:ext cx="6457677" cy="3599316"/>
          </a:xfrm>
        </p:spPr>
        <p:txBody>
          <a:bodyPr>
            <a:normAutofit lnSpcReduction="10000"/>
          </a:bodyPr>
          <a:lstStyle/>
          <a:p>
            <a:r>
              <a:rPr lang="fa-IR" sz="2000" dirty="0">
                <a:cs typeface="B Mehr" panose="00000700000000000000" pitchFamily="2" charset="-78"/>
              </a:rPr>
              <a:t>قدرت یکی از مهم ترین قابلیت های آمادگی جسمانی محسوب می شود و قابلیتی اســت که اگر به طور صحیح در عضالت بدن تقویت شــود ، پایه ی مناسبی برای دیگر قابلیت های جسمانی است . انسان در طول فعالیت های روزانه ی خود به طور مکرر با قدرت ســر و کار دارد. ممکن است شکل اجرایی متفاوت داشته باشد، اما نمی توان آن را نادیده گرفت</a:t>
            </a:r>
          </a:p>
          <a:p>
            <a:r>
              <a:rPr lang="fa-IR" sz="2000" dirty="0">
                <a:cs typeface="B Mehr" panose="00000700000000000000" pitchFamily="2" charset="-78"/>
              </a:rPr>
              <a:t>پس می توان قدرت عضلانی را این گونه تعریف کرد</a:t>
            </a:r>
            <a:endParaRPr lang="fa-IR" sz="2000" dirty="0">
              <a:solidFill>
                <a:srgbClr val="7030A0"/>
              </a:solidFill>
              <a:cs typeface="B Mehr" panose="00000700000000000000" pitchFamily="2" charset="-78"/>
            </a:endParaRPr>
          </a:p>
          <a:p>
            <a:endParaRPr lang="fa-IR" sz="2000" dirty="0">
              <a:solidFill>
                <a:srgbClr val="7030A0"/>
              </a:solidFill>
              <a:cs typeface="B Mehr" panose="00000700000000000000" pitchFamily="2" charset="-78"/>
            </a:endParaRPr>
          </a:p>
          <a:p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قدرت عضلانی عبارت است از توانایی یک عضله یا گروهی از عضالت برای تولید حداکثر نیروی الزم برای غلبه بر یک مقاومت است </a:t>
            </a:r>
            <a:r>
              <a:rPr lang="fa-IR" sz="1800" dirty="0">
                <a:solidFill>
                  <a:srgbClr val="FFC000"/>
                </a:solidFill>
                <a:cs typeface="B Mehr" panose="00000700000000000000" pitchFamily="2" charset="-78"/>
              </a:rPr>
              <a:t>.</a:t>
            </a:r>
            <a:endParaRPr lang="fa-IR" dirty="0">
              <a:solidFill>
                <a:srgbClr val="FFC000"/>
              </a:solidFill>
              <a:cs typeface="B Mehr" panose="000007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7D6787-3E64-4656-A401-5D5F84271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17" y="1134063"/>
            <a:ext cx="4763814" cy="60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4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E1FB6E-BB6F-4520-8E6D-3BAE3CE3C808}"/>
              </a:ext>
            </a:extLst>
          </p:cNvPr>
          <p:cNvSpPr txBox="1"/>
          <p:nvPr/>
        </p:nvSpPr>
        <p:spPr>
          <a:xfrm>
            <a:off x="1587063" y="1152776"/>
            <a:ext cx="8008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4000" dirty="0">
                <a:cs typeface="2  Jadid" panose="00000700000000000000" pitchFamily="2" charset="-78"/>
              </a:rPr>
              <a:t>استقامت عضلانی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833F95-2C88-45A5-9BEA-9432369B6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1744" y="1860662"/>
            <a:ext cx="7128867" cy="4771366"/>
          </a:xfrm>
        </p:spPr>
        <p:txBody>
          <a:bodyPr>
            <a:normAutofit/>
          </a:bodyPr>
          <a:lstStyle/>
          <a:p>
            <a:pPr algn="ctr"/>
            <a:r>
              <a:rPr lang="fa-IR" sz="2400" dirty="0">
                <a:solidFill>
                  <a:srgbClr val="FFFF00"/>
                </a:solidFill>
                <a:cs typeface="B Mehr" panose="00000700000000000000" pitchFamily="2" charset="-78"/>
              </a:rPr>
              <a:t>استقامت</a:t>
            </a:r>
            <a:r>
              <a:rPr lang="fa-IR" sz="2000" dirty="0">
                <a:solidFill>
                  <a:srgbClr val="FFFF00"/>
                </a:solidFill>
                <a:cs typeface="B Mehr" panose="00000700000000000000" pitchFamily="2" charset="-78"/>
              </a:rPr>
              <a:t> عضلانی </a:t>
            </a:r>
            <a:r>
              <a:rPr lang="fa-IR" sz="2000" dirty="0">
                <a:cs typeface="B Mehr" panose="00000700000000000000" pitchFamily="2" charset="-78"/>
              </a:rPr>
              <a:t>به توانايی عضله يا گروهی از عضلات برای اجرای مجموعه ای از انقباض های تکراری يا تولید نیروی ثابت در يك دوره زمانی گفته می شود . </a:t>
            </a:r>
          </a:p>
          <a:p>
            <a:pPr algn="ctr"/>
            <a:r>
              <a:rPr lang="fa-IR" sz="2000" dirty="0">
                <a:cs typeface="B Mehr" panose="00000700000000000000" pitchFamily="2" charset="-78"/>
              </a:rPr>
              <a:t>•استقامت درحقیقت توانايی برای باقی ماندن است. </a:t>
            </a:r>
          </a:p>
          <a:p>
            <a:pPr algn="ctr"/>
            <a:r>
              <a:rPr lang="fa-IR" sz="2000" dirty="0">
                <a:cs typeface="B Mehr" panose="00000700000000000000" pitchFamily="2" charset="-78"/>
              </a:rPr>
              <a:t>•استقامت به مدت زمانی اشاره دارد که فرد بتواند فعالیتی را با شدت معین اجرا کند.</a:t>
            </a:r>
          </a:p>
          <a:p>
            <a:pPr algn="ctr"/>
            <a:r>
              <a:rPr lang="fa-IR" sz="2000" dirty="0">
                <a:cs typeface="B Mehr" panose="00000700000000000000" pitchFamily="2" charset="-78"/>
              </a:rPr>
              <a:t> •به فردی دارای استقامت می گويند که زود خسته نشود يا درحین خستگی بتواند به فعالیت خود ادامه دهد.</a:t>
            </a:r>
          </a:p>
          <a:p>
            <a:pPr algn="ctr"/>
            <a:r>
              <a:rPr lang="fa-IR" sz="2000" dirty="0">
                <a:cs typeface="B Mehr" panose="00000700000000000000" pitchFamily="2" charset="-78"/>
              </a:rPr>
              <a:t> •ظرفیت هوازی ، ظرفیت استقامتی ورزشکار را تعیین می کند . يعنی فردی که استقامت قلبی تنفسی بالايی دارد ، می تواند از استقامت عضانی خوبی نیز برخوردار باشد 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A7D2AB-A525-472B-8DDD-DCEC6733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9750" y1="83250" x2="77500" y2="69250"/>
                        <a14:foregroundMark x1="72000" y1="86500" x2="65750" y2="8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823" y="2199999"/>
            <a:ext cx="404648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21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2F716C-D483-4FD1-946F-83E080437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Jadid" panose="00000700000000000000" pitchFamily="2" charset="-78"/>
              </a:rPr>
              <a:t>قدرت و استقامت عضلانی</a:t>
            </a:r>
            <a:endParaRPr lang="fa-I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E4F58-E6DA-4D72-84A9-A0473D88A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0166" y="2288254"/>
            <a:ext cx="6952744" cy="4885056"/>
          </a:xfrm>
        </p:spPr>
        <p:txBody>
          <a:bodyPr>
            <a:normAutofit/>
          </a:bodyPr>
          <a:lstStyle/>
          <a:p>
            <a:r>
              <a:rPr lang="fa-IR" sz="2000" dirty="0">
                <a:cs typeface="B Mehr" panose="00000700000000000000" pitchFamily="2" charset="-78"/>
              </a:rPr>
              <a:t>قدرت و استقامت عضلانی دارای وجوه مشترک بسیاری بوده و تنها تفاوت شان در تعداد تکرار ها و یا زمان انجام تمرین است </a:t>
            </a:r>
          </a:p>
          <a:p>
            <a:r>
              <a:rPr lang="fa-IR" sz="2000" dirty="0">
                <a:cs typeface="B Mehr" panose="00000700000000000000" pitchFamily="2" charset="-78"/>
              </a:rPr>
              <a:t> فرض کنید حرکت جلو بازو با دمبل در حال انجام است ، اگر مقدار وزنه انتخاب شده زیاد باشد به گونه ای که فرد تنها قادر به اجرای 8 تا 12 تکرار با این وزنه باشد ، این یک کار قدرتی است . اگر تعداد تکرار 20 تا 25 و یا بالاتر باشد ، آن را استقامت عضلانی می نامند .</a:t>
            </a:r>
          </a:p>
          <a:p>
            <a:r>
              <a:rPr lang="fa-IR" sz="2000" dirty="0">
                <a:cs typeface="B Mehr" panose="00000700000000000000" pitchFamily="2" charset="-78"/>
              </a:rPr>
              <a:t> قــدرت عضلانی رابطه نزدیکی با اســتقامت عضلانــی دارد . به طوری که با افزایش قدرت عضلانی ، استقامت عضلانی نیز افزایش می یابد . با این وجود ، متخصصین امر در تربیــت بدنی و ورزش معتقدند که برای افراد معمولی</a:t>
            </a:r>
          </a:p>
          <a:p>
            <a:pPr marL="0" indent="0" algn="ctr">
              <a:buNone/>
            </a:pPr>
            <a:r>
              <a:rPr lang="fa-IR" sz="2000" dirty="0">
                <a:solidFill>
                  <a:srgbClr val="FFC000"/>
                </a:solidFill>
                <a:cs typeface="B Mehr" panose="00000700000000000000" pitchFamily="2" charset="-78"/>
              </a:rPr>
              <a:t>          افزایش اســتقامت عضلانی مهم تر از قدرت عضلانی است ، زیرا استقامت عضلانی برای انجام فعالیت های روزمره حیاتی تر است 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A2DDA2-C155-466B-B016-FD9F76A5A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890">
            <a:off x="734792" y="2547691"/>
            <a:ext cx="3715557" cy="34214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4189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91440-2BB1-4374-BC20-16B83F40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Jadid" panose="00000700000000000000" pitchFamily="2" charset="-78"/>
              </a:rPr>
              <a:t>مفاهیم عمومی در تمرينات مقاومتی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A25FD-9FC2-4577-B38B-41D1FCE60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473" y="2336874"/>
            <a:ext cx="10302989" cy="437858"/>
          </a:xfrm>
        </p:spPr>
        <p:txBody>
          <a:bodyPr/>
          <a:lstStyle/>
          <a:p>
            <a:r>
              <a:rPr lang="fa-IR" dirty="0">
                <a:cs typeface="B Mehr" panose="00000700000000000000" pitchFamily="2" charset="-78"/>
              </a:rPr>
              <a:t>به برنامه تقویت قدرت و استقامت عضلانی ، </a:t>
            </a:r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برنامه تمرینات مقاومتی </a:t>
            </a:r>
            <a:r>
              <a:rPr lang="fa-IR" dirty="0">
                <a:cs typeface="B Mehr" panose="00000700000000000000" pitchFamily="2" charset="-78"/>
              </a:rPr>
              <a:t>گفته می شود.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664479-2BBD-4C6A-998F-503F36846C86}"/>
              </a:ext>
            </a:extLst>
          </p:cNvPr>
          <p:cNvSpPr txBox="1"/>
          <p:nvPr/>
        </p:nvSpPr>
        <p:spPr>
          <a:xfrm>
            <a:off x="4162098" y="2774732"/>
            <a:ext cx="7567448" cy="38164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000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1. يك تکرار بیشینه :</a:t>
            </a:r>
          </a:p>
          <a:p>
            <a:pPr algn="ctr" rtl="1"/>
            <a:r>
              <a:rPr lang="fa-IR" sz="1800" dirty="0">
                <a:cs typeface="B Mehr" panose="00000700000000000000" pitchFamily="2" charset="-78"/>
              </a:rPr>
              <a:t>حداکثر وزنه ای که به وســیله یک عضلــه یا گروه عضالنی فقط برای یک بار اجرا شــود . به عنوان مثال، در یک حرکت پرس ســینه ، چنانچه فردی با یک وزنه 100 کیلو گرم ، فقط بتواند آن را یک بار پرس نماید</a:t>
            </a:r>
          </a:p>
          <a:p>
            <a:pPr marL="457200" indent="-457200" algn="r" rtl="1">
              <a:buFont typeface="+mj-lt"/>
              <a:buAutoNum type="arabicPeriod"/>
            </a:pPr>
            <a:endParaRPr lang="fa-IR" dirty="0">
              <a:cs typeface="B Mehr" panose="00000700000000000000" pitchFamily="2" charset="-78"/>
            </a:endParaRPr>
          </a:p>
          <a:p>
            <a:pPr algn="r" rtl="1"/>
            <a:r>
              <a:rPr lang="fa-IR" sz="2000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2. تکرار: </a:t>
            </a:r>
          </a:p>
          <a:p>
            <a:pPr algn="ctr" rtl="1"/>
            <a:r>
              <a:rPr lang="fa-IR" dirty="0">
                <a:cs typeface="B Mehr" panose="00000700000000000000" pitchFamily="2" charset="-78"/>
              </a:rPr>
              <a:t>تعداد حرکات انجام شده در یک نوبت را گویند . مثال 8 حرکت پرس سینه در یک نوبت که 8 تکرار بیشینه می گویند .</a:t>
            </a:r>
          </a:p>
          <a:p>
            <a:pPr marL="457200" indent="-457200" algn="r" rtl="1">
              <a:buFont typeface="+mj-lt"/>
              <a:buAutoNum type="arabicPeriod"/>
            </a:pPr>
            <a:endParaRPr lang="fa-IR" sz="1800" dirty="0">
              <a:cs typeface="B Mehr" panose="00000700000000000000" pitchFamily="2" charset="-78"/>
            </a:endParaRPr>
          </a:p>
          <a:p>
            <a:pPr algn="r" rtl="1"/>
            <a:r>
              <a:rPr lang="fa-IR" sz="2000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3. نوبت،دوره يا ست:</a:t>
            </a:r>
          </a:p>
          <a:p>
            <a:pPr algn="ctr" rtl="1"/>
            <a:r>
              <a:rPr lang="fa-IR" sz="2000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  </a:t>
            </a:r>
            <a:r>
              <a:rPr lang="fa-IR" dirty="0">
                <a:cs typeface="B Mehr" panose="00000700000000000000" pitchFamily="2" charset="-78"/>
              </a:rPr>
              <a:t>به تعداد معینی از تکرارهای متوالی یک حرکت گفته می شود. به عنوان مثال: ســه نوبت یا ســه دور حرکت پرس سینه با 8 تکرار بیشینه انجام شود . البته پس از هر نوبت استراحت نیز الزام است . </a:t>
            </a:r>
            <a:endParaRPr lang="fa-IR" sz="1800" dirty="0">
              <a:cs typeface="B Mehr" panose="000007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880E4-ACEC-4240-AA1E-DF48B0F62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4583" y1="79375" x2="73542" y2="77917"/>
                        <a14:foregroundMark x1="73542" y1="77917" x2="83125" y2="79792"/>
                        <a14:foregroundMark x1="83125" y1="79792" x2="74583" y2="86042"/>
                        <a14:foregroundMark x1="74583" y1="86042" x2="74583" y2="86042"/>
                        <a14:foregroundMark x1="42500" y1="17917" x2="49792" y2="12500"/>
                        <a14:foregroundMark x1="49792" y1="12500" x2="50625" y2="12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738" y="2006653"/>
            <a:ext cx="3969065" cy="535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70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0B87C4-0333-433A-BB67-710772A7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Jadid" panose="00000700000000000000" pitchFamily="2" charset="-78"/>
              </a:rPr>
              <a:t>مفاهیم عمومی در تمرينات مقاومتی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03711-6A9A-46F8-BB22-496611818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766" y="2431883"/>
            <a:ext cx="6436884" cy="35993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a-IR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4. عضله يا گروه عضله: </a:t>
            </a:r>
          </a:p>
          <a:p>
            <a:pPr marL="0" indent="0" algn="ctr">
              <a:buNone/>
            </a:pPr>
            <a:r>
              <a:rPr lang="fa-IR" dirty="0">
                <a:cs typeface="B Mehr" panose="00000700000000000000" pitchFamily="2" charset="-78"/>
              </a:rPr>
              <a:t>منظور عضله یا گروهی از عضلات اســت که در یک مفصل مسئولیت مشابهی دارند . مثال عضله دو سر بازوئی که وظیفه اش خم کردن مفصل آرنج است یا گروه عضالت ناحیه ران که وظیفه اش باز کردن مفصل زانو است. </a:t>
            </a:r>
          </a:p>
          <a:p>
            <a:pPr marL="0" indent="0">
              <a:buNone/>
            </a:pPr>
            <a:r>
              <a:rPr lang="fa-IR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5. انقباض پويا :</a:t>
            </a:r>
          </a:p>
          <a:p>
            <a:pPr marL="0" indent="0" algn="ctr">
              <a:buNone/>
            </a:pPr>
            <a:r>
              <a:rPr lang="fa-IR" dirty="0">
                <a:cs typeface="B Mehr" panose="00000700000000000000" pitchFamily="2" charset="-78"/>
              </a:rPr>
              <a:t> هنگامی که با اِعمال نیروی عضالنی ، حرکت در مفصل قابل مشاهده باشد ، به آن انقباض پویا می گویند در حرکت خم شدن مفصل زانو ، این حرکت قابل مشاهده است </a:t>
            </a:r>
          </a:p>
          <a:p>
            <a:pPr marL="0" indent="0">
              <a:buNone/>
            </a:pPr>
            <a:r>
              <a:rPr lang="fa-IR" dirty="0">
                <a:solidFill>
                  <a:schemeClr val="accent3">
                    <a:lumMod val="60000"/>
                    <a:lumOff val="40000"/>
                  </a:schemeClr>
                </a:solidFill>
                <a:cs typeface="B Mehr" panose="00000700000000000000" pitchFamily="2" charset="-78"/>
              </a:rPr>
              <a:t>6. انقباض ايستا :</a:t>
            </a:r>
          </a:p>
          <a:p>
            <a:pPr marL="0" indent="0" algn="ctr">
              <a:buNone/>
            </a:pPr>
            <a:r>
              <a:rPr lang="fa-IR" dirty="0">
                <a:cs typeface="B Mehr" panose="00000700000000000000" pitchFamily="2" charset="-78"/>
              </a:rPr>
              <a:t> زمانی است که انقباض در عضله وجود دارد ، ولی حرکتی مشاهده نمی شود مانند وقتی که دست روی دیوار گذاشته و به آن نیرو وارد می کنیم 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A7E289-8E44-4E5F-AFA9-A3DE9CC32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84">
            <a:off x="484314" y="2439431"/>
            <a:ext cx="4306942" cy="39975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4467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9F8CD-4F80-4BB4-88A7-AB146FC16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Jadid" panose="00000700000000000000" pitchFamily="2" charset="-78"/>
              </a:rPr>
              <a:t>انواع روش های تمرين مقاومتی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64BD4-0E6A-4633-A108-58C56D60D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68" y="2284321"/>
            <a:ext cx="6668114" cy="4452810"/>
          </a:xfrm>
        </p:spPr>
        <p:txBody>
          <a:bodyPr>
            <a:normAutofit lnSpcReduction="10000"/>
          </a:bodyPr>
          <a:lstStyle/>
          <a:p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روش هم طول يا ايستا يا ايزومتريك </a:t>
            </a:r>
          </a:p>
          <a:p>
            <a:pPr marL="0" indent="0">
              <a:buNone/>
            </a:pPr>
            <a:r>
              <a:rPr lang="fa-IR" sz="2000" dirty="0">
                <a:cs typeface="B Mehr" panose="00000700000000000000" pitchFamily="2" charset="-78"/>
              </a:rPr>
              <a:t> این روش شامل فعال سازی عضله بدون تغییر طول آن است. در این حالت بدون این که در مفصل مورد نظر حرکتی مشاهده شود ، نیروی انقباضی اعمال می شود . مانند زمانی که کنار دیوار ایســتاده ایم و با دســت خود به آن نیرو وارد می کنیم . یا دمبل را در دســت گرفته ایم و در یک شــرایط خاص آن را ثابت نگه داشــته ایم . در هر دو مثال باال بدون این که حرکتی مشــاهده شــود ، عمل انقباض عضله صورت می گیرد .</a:t>
            </a:r>
          </a:p>
          <a:p>
            <a:pPr marL="0" indent="0">
              <a:buNone/>
            </a:pPr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روش هم تنش  (ايزوتونیك )</a:t>
            </a:r>
          </a:p>
          <a:p>
            <a:pPr marL="0" indent="0">
              <a:buNone/>
            </a:pPr>
            <a:r>
              <a:rPr lang="fa-IR" sz="1800" dirty="0">
                <a:cs typeface="B Mehr" panose="00000700000000000000" pitchFamily="2" charset="-78"/>
              </a:rPr>
              <a:t>1نوعی تمرین مقاومتی پویاست که به وسیله ی آن با انقباض عضله ، حرکت در طول سه سر بازو با دمبل نیرو وارد کردن به دیوار 25 دامنه حرکتی مفصل انجام می گیرد . مثل حرکت جلو بازو با دمبل که در این حرکت، فرد دمبل مورد نظر را در دست می گیرد و آن را تا جایی که امکان دارد باال می آورد. در این شرایط مفصل آرنج تا آخرین وضعیت خود از نظر دامنه حرکتی ، به حرکت خود ادامه می دهد . این روش متداول ترین روش تمرینات مقاومتی است . </a:t>
            </a:r>
            <a:endParaRPr lang="fa-IR" dirty="0">
              <a:cs typeface="B Mehr" panose="000007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DA53DB-7DC0-41DA-82AB-410DA8969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5250" y1="40525" x2="76250" y2="55159"/>
                        <a14:foregroundMark x1="76250" y1="55159" x2="78375" y2="56098"/>
                        <a14:foregroundMark x1="78375" y1="56098" x2="78375" y2="56098"/>
                        <a14:foregroundMark x1="70875" y1="76548" x2="66125" y2="83490"/>
                        <a14:foregroundMark x1="71750" y1="80863" x2="57000" y2="82739"/>
                        <a14:foregroundMark x1="57000" y1="82739" x2="49375" y2="76548"/>
                        <a14:foregroundMark x1="49375" y1="76548" x2="49375" y2="759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2749" y="1834166"/>
            <a:ext cx="76200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2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5788-F8C7-4F8F-9D44-47E2020A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Elham" panose="00000400000000000000" pitchFamily="2" charset="-78"/>
              </a:rPr>
              <a:t>برنامه تمرين مقاومتی به روش هم طول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4072DF-F210-4790-9330-9393412F507E}"/>
              </a:ext>
            </a:extLst>
          </p:cNvPr>
          <p:cNvSpPr txBox="1"/>
          <p:nvPr/>
        </p:nvSpPr>
        <p:spPr>
          <a:xfrm>
            <a:off x="5192111" y="2564524"/>
            <a:ext cx="615906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dirty="0">
                <a:cs typeface="B Mehr" panose="00000700000000000000" pitchFamily="2" charset="-78"/>
              </a:rPr>
              <a:t>این روش با کمترین هزینه در هر مکان و زمانی حتی بدون وســیله قابل اجراســت . مانند زمانی که روی صندلی نشســته ایم و با اراده خود عضالت پا را برای چند لحظه منقبض و بعد رها می کنیم . برای افزایش قدرت با استفاده از روش تمرینی هم طول، هــر عضله یا گــروه عضالنی به مدت 6 تا 12 ثانیه منقبض و ســپس بــه اندازه کافی اســتراحت داده می شــود. تحقیقات نشــان داده اســت که با انجام این روش ، به طور متوسط 5 درصد در هفته ، افزایش قدرت در عضالت قابل مالحظه است . این روش محدودیت هایی نیز در مورد افزایش قدرت و اســتقامت عضالنی دارد.به هر حال این گونه حرکات با وســایل و تجهیزات ســاده اجرا می شوند که باعث افزایش ً در افراد مبتدی می شود.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70BB0E-10C9-49DA-AD94-6D9CE3707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63232" y1="58368" x2="71475" y2="81818"/>
                        <a14:foregroundMark x1="71475" y1="81818" x2="71475" y2="81818"/>
                        <a14:foregroundMark x1="64425" y1="83988" x2="64615" y2="86456"/>
                        <a14:foregroundMark x1="42191" y1="43388" x2="44223" y2="71599"/>
                        <a14:foregroundMark x1="53765" y1="83155" x2="54121" y2="82335"/>
                        <a14:foregroundMark x1="41757" y1="65083" x2="39154" y2="85331"/>
                        <a14:foregroundMark x1="39154" y1="85331" x2="38395" y2="86467"/>
                        <a14:foregroundMark x1="50434" y1="59814" x2="49598" y2="50351"/>
                        <a14:foregroundMark x1="67787" y1="71384" x2="65184" y2="60950"/>
                        <a14:foregroundMark x1="65184" y1="60950" x2="58243" y2="57851"/>
                        <a14:foregroundMark x1="67787" y1="72521" x2="64751" y2="55372"/>
                        <a14:foregroundMark x1="64751" y1="55372" x2="66920" y2="56612"/>
                        <a14:backgroundMark x1="44035" y1="75103" x2="42842" y2="84194"/>
                        <a14:backgroundMark x1="42842" y1="84194" x2="51735" y2="86364"/>
                        <a14:backgroundMark x1="51735" y1="86364" x2="51844" y2="86674"/>
                        <a14:backgroundMark x1="44902" y1="72004" x2="44794" y2="80372"/>
                        <a14:backgroundMark x1="49458" y1="82231" x2="53796" y2="87397"/>
                        <a14:backgroundMark x1="42950" y1="83161" x2="41866" y2="87810"/>
                        <a14:backgroundMark x1="64859" y1="89773" x2="65618" y2="87603"/>
                        <a14:backgroundMark x1="65618" y1="87603" x2="62256" y2="88843"/>
                        <a14:backgroundMark x1="43926" y1="73037" x2="44035" y2="71798"/>
                        <a14:backgroundMark x1="49458" y1="48450" x2="50434" y2="49897"/>
                        <a14:backgroundMark x1="44469" y1="71901" x2="43709" y2="721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102" y="957072"/>
            <a:ext cx="5620512" cy="590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0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8EE5-3996-4F5B-BD32-C23CA2537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cs typeface="2  Elham" panose="00000400000000000000" pitchFamily="2" charset="-78"/>
              </a:rPr>
              <a:t>چند نکته در باره تمرينات مقاومتی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829BC4-C842-405F-B32F-16CB54830AA3}"/>
              </a:ext>
            </a:extLst>
          </p:cNvPr>
          <p:cNvSpPr txBox="1"/>
          <p:nvPr/>
        </p:nvSpPr>
        <p:spPr>
          <a:xfrm>
            <a:off x="5580993" y="2374603"/>
            <a:ext cx="609600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dirty="0">
                <a:solidFill>
                  <a:srgbClr val="FFC000"/>
                </a:solidFill>
                <a:cs typeface="B Mehr" panose="00000700000000000000" pitchFamily="2" charset="-78"/>
              </a:rPr>
              <a:t>نکته اول : </a:t>
            </a:r>
            <a:r>
              <a:rPr lang="fa-IR" dirty="0">
                <a:cs typeface="B Mehr" panose="00000700000000000000" pitchFamily="2" charset="-78"/>
              </a:rPr>
              <a:t>با توجه به هدف برنامه ،کار خود را پیش ببرید</a:t>
            </a:r>
          </a:p>
          <a:p>
            <a:pPr algn="r"/>
            <a:r>
              <a:rPr lang="fa-IR" dirty="0">
                <a:cs typeface="B Mehr" panose="00000700000000000000" pitchFamily="2" charset="-78"/>
              </a:rPr>
              <a:t>افرادی که به تازگی می خواهند تمرینات مقاومتی را اجرا کنند ، ابتدا نیاز اســت تا چند هفته برای آمادگی بدن خود ، فعالیت های ساده تر را انتخاب و سپس با وزنه های سبک تر تمرین با وزنه را شروع و بعد از اینکه کامال با آن عادت کردند ، بخش اصلی مربوط به برنامه خود را آغاز کنند .</a:t>
            </a:r>
          </a:p>
          <a:p>
            <a:pPr algn="r"/>
            <a:endParaRPr lang="fa-IR" dirty="0">
              <a:cs typeface="B Mehr" panose="00000700000000000000" pitchFamily="2" charset="-78"/>
            </a:endParaRPr>
          </a:p>
          <a:p>
            <a:pPr algn="r"/>
            <a:r>
              <a:rPr lang="fa-IR" sz="2000" dirty="0">
                <a:solidFill>
                  <a:srgbClr val="FFC000"/>
                </a:solidFill>
                <a:cs typeface="B Mehr" panose="00000700000000000000" pitchFamily="2" charset="-78"/>
              </a:rPr>
              <a:t>نکته دوم</a:t>
            </a:r>
            <a:r>
              <a:rPr lang="fa-IR" dirty="0">
                <a:solidFill>
                  <a:srgbClr val="FFC000"/>
                </a:solidFill>
                <a:cs typeface="B Mehr" panose="00000700000000000000" pitchFamily="2" charset="-78"/>
              </a:rPr>
              <a:t>: </a:t>
            </a:r>
            <a:r>
              <a:rPr lang="fa-IR" dirty="0">
                <a:cs typeface="B Mehr" panose="00000700000000000000" pitchFamily="2" charset="-78"/>
              </a:rPr>
              <a:t>شــدت تمرین اســت . منظور از یک تکرار بیشینه اندازه گیري حداکثر مقدار وزنه اي است که فرد می تواند فقط برای یک بار در طول دامنه حرکتی جابه جا کند . روش هاي مختلفی براي تعیین یک تکرار بیشینه پیشنهاد شده است ، اما با فرمول زیر به سادگی می توان به این شاخص دست یافت:</a:t>
            </a:r>
          </a:p>
          <a:p>
            <a:r>
              <a:rPr lang="fa-IR" dirty="0">
                <a:cs typeface="B Mehr" panose="00000700000000000000" pitchFamily="2" charset="-78"/>
              </a:rPr>
              <a:t>(تعداد تکرار ×2) -100 = یک تکرار بیشینه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8F89B8-360A-4F9D-84E8-58FCC91DE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275">
            <a:off x="1089572" y="2480441"/>
            <a:ext cx="3755697" cy="38984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37293746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121</TotalTime>
  <Words>1279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قدرت و استقامت عضلانی</vt:lpstr>
      <vt:lpstr>تعريف قدرت و استقامت عضلانی </vt:lpstr>
      <vt:lpstr>PowerPoint Presentation</vt:lpstr>
      <vt:lpstr>قدرت و استقامت عضلانی</vt:lpstr>
      <vt:lpstr>مفاهیم عمومی در تمرينات مقاومتی </vt:lpstr>
      <vt:lpstr>مفاهیم عمومی در تمرينات مقاومتی </vt:lpstr>
      <vt:lpstr>انواع روش های تمرين مقاومتی</vt:lpstr>
      <vt:lpstr>برنامه تمرين مقاومتی به روش هم طول</vt:lpstr>
      <vt:lpstr>چند نکته در باره تمرينات مقاومتی</vt:lpstr>
      <vt:lpstr>چند نکته در باره تمرينات مقاومتی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قدرت و استقامت عضلانی</dc:title>
  <dc:creator>baiki</dc:creator>
  <cp:lastModifiedBy>baiki</cp:lastModifiedBy>
  <cp:revision>2</cp:revision>
  <dcterms:created xsi:type="dcterms:W3CDTF">2021-11-14T07:10:06Z</dcterms:created>
  <dcterms:modified xsi:type="dcterms:W3CDTF">2021-12-12T05:39:52Z</dcterms:modified>
</cp:coreProperties>
</file>